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93218" autoAdjust="0"/>
  </p:normalViewPr>
  <p:slideViewPr>
    <p:cSldViewPr>
      <p:cViewPr>
        <p:scale>
          <a:sx n="121" d="100"/>
          <a:sy n="121" d="100"/>
        </p:scale>
        <p:origin x="2472" y="416"/>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4/16/20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1177925" y="2590800"/>
                <a:ext cx="6975475" cy="3535363"/>
              </a:xfrm>
            </p:spPr>
            <p:txBody>
              <a:bodyPr>
                <a:normAutofit/>
              </a:bodyPr>
              <a:lstStyle/>
              <a:p>
                <a:pPr>
                  <a:buNone/>
                </a:pPr>
                <a:r>
                  <a:rPr lang="en-US" sz="4400" dirty="0"/>
                  <a:t> </a:t>
                </a:r>
                <a14:m>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𝑒</m:t>
                        </m:r>
                      </m:e>
                      <m:sup>
                        <m:r>
                          <a:rPr lang="en-US" sz="4400" b="0" i="1" smtClean="0">
                            <a:latin typeface="Cambria Math" panose="02040503050406030204" pitchFamily="18" charset="0"/>
                          </a:rPr>
                          <m:t>−</m:t>
                        </m:r>
                        <m:r>
                          <a:rPr lang="en-US" sz="4400" b="0" i="1" smtClean="0">
                            <a:latin typeface="Cambria Math" panose="02040503050406030204" pitchFamily="18" charset="0"/>
                          </a:rPr>
                          <m:t>𝑎</m:t>
                        </m:r>
                      </m:sup>
                    </m:sSup>
                  </m:oMath>
                </a14:m>
                <a:r>
                  <a:rPr lang="en-US" sz="4400" dirty="0"/>
                  <a:t> ranges from 0 to +inf.</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1177925" y="2590800"/>
                <a:ext cx="6975475" cy="3535363"/>
              </a:xfrm>
              <a:blipFill>
                <a:blip r:embed="rId3"/>
                <a:stretch>
                  <a:fillRect t="-3957"/>
                </a:stretch>
              </a:blipFill>
            </p:spPr>
            <p:txBody>
              <a:bodyPr/>
              <a:lstStyle/>
              <a:p>
                <a:r>
                  <a:rPr lang="en-US">
                    <a:noFill/>
                  </a:rPr>
                  <a:t> </a:t>
                </a:r>
              </a:p>
            </p:txBody>
          </p:sp>
        </mc:Fallback>
      </mc:AlternateContent>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dirty="0">
                <a:solidFill>
                  <a:srgbClr val="00B050"/>
                </a:solidFill>
              </a:rPr>
              <a:t>d(</a:t>
            </a:r>
            <a:r>
              <a:rPr lang="en-US" dirty="0" err="1">
                <a:solidFill>
                  <a:schemeClr val="accent6"/>
                </a:solidFill>
              </a:rPr>
              <a:t>sigm</a:t>
            </a:r>
            <a:r>
              <a:rPr lang="en-US" dirty="0">
                <a:solidFill>
                  <a:schemeClr val="accent6"/>
                </a:solidFill>
              </a:rPr>
              <a:t>(a)</a:t>
            </a:r>
            <a:r>
              <a:rPr lang="en-US" dirty="0">
                <a:solidFill>
                  <a:srgbClr val="00B050"/>
                </a:solidFill>
              </a:rPr>
              <a:t>)/d(a) = </a:t>
            </a:r>
            <a:r>
              <a:rPr lang="en-US" dirty="0" err="1">
                <a:solidFill>
                  <a:schemeClr val="accent6"/>
                </a:solidFill>
              </a:rPr>
              <a:t>sigm</a:t>
            </a:r>
            <a:r>
              <a:rPr lang="en-US" dirty="0">
                <a:solidFill>
                  <a:schemeClr val="accent6"/>
                </a:solidFill>
              </a:rPr>
              <a:t>(a)</a:t>
            </a:r>
            <a:r>
              <a:rPr lang="en-US" dirty="0">
                <a:solidFill>
                  <a:srgbClr val="00B050"/>
                </a:solidFill>
              </a:rPr>
              <a:t> * (1 – </a:t>
            </a:r>
            <a:r>
              <a:rPr lang="en-US" dirty="0" err="1">
                <a:solidFill>
                  <a:schemeClr val="accent6"/>
                </a:solidFill>
              </a:rPr>
              <a:t>sigm</a:t>
            </a:r>
            <a:r>
              <a:rPr lang="en-US" dirty="0">
                <a:solidFill>
                  <a:schemeClr val="accent6"/>
                </a:solidFill>
              </a:rPr>
              <a:t>(a)</a:t>
            </a:r>
            <a:r>
              <a:rPr lang="en-US" dirty="0">
                <a:solidFill>
                  <a:srgbClr val="00B050"/>
                </a:solidFill>
              </a:rPr>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xmlns="">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interpretation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xmlns="">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xmlns="">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xmlns="">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xmlns="">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xmlns="">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which produces 0s or 1s for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a:t>
                </a:r>
              </a:p>
              <a:p>
                <a:pPr>
                  <a:buNone/>
                </a:pPr>
                <a:r>
                  <a:rPr lang="en-US" sz="2000" dirty="0"/>
                  <a:t>The further off you are from 1 (for the correct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denoted by z), the higher the penalty imposed by the loss function.</a:t>
                </a:r>
              </a:p>
              <a:p>
                <a:pPr>
                  <a:buNone/>
                </a:pPr>
                <a:endParaRPr lang="en-US" b="1" baseline="-25000"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219200"/>
                <a:ext cx="7086600" cy="5410200"/>
              </a:xfrm>
              <a:blipFill>
                <a:blip r:embed="rId3"/>
                <a:stretch>
                  <a:fillRect l="-2147" t="-1643"/>
                </a:stretch>
              </a:blipFill>
            </p:spPr>
            <p:txBody>
              <a:bodyPr/>
              <a:lstStyle/>
              <a:p>
                <a:r>
                  <a:rPr lang="en-US">
                    <a:noFill/>
                  </a:rPr>
                  <a:t> </a:t>
                </a:r>
              </a:p>
            </p:txBody>
          </p:sp>
        </mc:Fallback>
      </mc:AlternateContent>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4"/>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more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92C7D1-229F-E844-8DE6-BD281E53E2B8}"/>
              </a:ext>
            </a:extLst>
          </p:cNvPr>
          <p:cNvSpPr/>
          <p:nvPr/>
        </p:nvSpPr>
        <p:spPr>
          <a:xfrm>
            <a:off x="215559" y="5917259"/>
            <a:ext cx="8445838" cy="369332"/>
          </a:xfrm>
          <a:prstGeom prst="rect">
            <a:avLst/>
          </a:prstGeom>
        </p:spPr>
        <p:txBody>
          <a:bodyPr wrap="none">
            <a:spAutoFit/>
          </a:bodyPr>
          <a:lstStyle/>
          <a:p>
            <a:pPr algn="ctr" fontAlgn="b"/>
            <a:r>
              <a:rPr lang="en-US" i="1" dirty="0">
                <a:solidFill>
                  <a:srgbClr val="FF0000"/>
                </a:solidFill>
              </a:rPr>
              <a:t>For the rest of this deck, we will work with 𝛽 = 1 to simplify the </a:t>
            </a:r>
            <a:r>
              <a:rPr lang="en-US" i="1" dirty="0" err="1">
                <a:solidFill>
                  <a:srgbClr val="FF0000"/>
                </a:solidFill>
              </a:rPr>
              <a:t>softmax</a:t>
            </a:r>
            <a:r>
              <a:rPr lang="en-US" i="1" dirty="0">
                <a:solidFill>
                  <a:srgbClr val="FF0000"/>
                </a:solidFill>
              </a:rPr>
              <a:t> implementation</a:t>
            </a:r>
            <a:endParaRPr lang="en-US" i="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24337</TotalTime>
  <Words>21812</Words>
  <Application>Microsoft Macintosh PowerPoint</Application>
  <PresentationFormat>On-screen Show (4:3)</PresentationFormat>
  <Paragraphs>5055</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4748</cp:revision>
  <dcterms:created xsi:type="dcterms:W3CDTF">2010-06-04T19:50:05Z</dcterms:created>
  <dcterms:modified xsi:type="dcterms:W3CDTF">2020-04-17T00:06:18Z</dcterms:modified>
</cp:coreProperties>
</file>